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77" r:id="rId6"/>
    <p:sldId id="278" r:id="rId7"/>
    <p:sldId id="282" r:id="rId8"/>
    <p:sldId id="279" r:id="rId9"/>
    <p:sldId id="280" r:id="rId10"/>
    <p:sldId id="281" r:id="rId11"/>
    <p:sldId id="283" r:id="rId12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B0FAE97-1210-4E36-A60A-8BA798A12A99}" type="datetime1">
              <a:rPr lang="es-ES" smtClean="0"/>
              <a:t>03/10/2022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B53ADFC-ABB8-401A-BB24-33FDAFEDCEB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3D3D879-06F7-4BB3-9FD8-DADB216A1AB3}" type="datetime1">
              <a:rPr lang="es-ES" noProof="0" smtClean="0"/>
              <a:t>03/10/2022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725628-3A68-42F4-BA86-981817953149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9257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9845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Elipse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14CEBD4D-085C-498A-87ED-B94FC4CBCFC7}" type="datetime1">
              <a:rPr lang="es-ES" noProof="0" smtClean="0"/>
              <a:t>03/10/2022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8" name="Conector rec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3C0138-BF83-46A1-914E-F1E2A8306695}" type="datetime1">
              <a:rPr lang="es-ES" noProof="0" smtClean="0"/>
              <a:t>03/10/2022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0568A9-B9DF-49AA-9F31-6F462455E52A}" type="datetime1">
              <a:rPr lang="es-ES" noProof="0" smtClean="0"/>
              <a:t>03/10/2022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7" name="Conector recto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4DC918-9477-44C9-87CA-58BC8D7EC64E}" type="datetime1">
              <a:rPr lang="es-ES" noProof="0" smtClean="0"/>
              <a:t>03/10/2022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Elipse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AA7CFC-FF55-48D5-B9D9-FA93FB0A1F63}" type="datetime1">
              <a:rPr lang="es-ES" noProof="0" smtClean="0"/>
              <a:t>03/10/2022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8" name="Conector rec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9DBD11-34E4-448E-809B-329C5E8C1419}" type="datetime1">
              <a:rPr lang="es-ES" noProof="0" smtClean="0"/>
              <a:t>03/10/2022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DB1031-BFAF-464E-A517-D151D571897F}" type="datetime1">
              <a:rPr lang="es-ES" noProof="0" smtClean="0"/>
              <a:t>03/10/2022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BED521-1CC1-404B-8AD1-BBD24E269425}" type="datetime1">
              <a:rPr lang="es-ES" noProof="0" smtClean="0"/>
              <a:t>03/10/2022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3E9304-DC69-42FE-B771-884D748CD27D}" type="datetime1">
              <a:rPr lang="es-ES" noProof="0" smtClean="0"/>
              <a:t>03/10/2022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 hasCustomPrompt="1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es-ES" noProof="0"/>
              <a:t>Haga clic para modificar el estilo del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93D1A9-6AEF-4FF0-93A8-BB445C605128}" type="datetime1">
              <a:rPr lang="es-ES" noProof="0" smtClean="0"/>
              <a:t>03/10/2022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AA2184-F169-47A9-9381-0045417AD705}" type="datetime1">
              <a:rPr lang="es-ES" noProof="0" smtClean="0"/>
              <a:t>03/10/2022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67E5644-1E61-4311-A31E-84CB9C7AA8A9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8" name="Conector rec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ivot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EC354E2A-D5C7-4832-8F7D-7F0C53F06735}" type="datetime1">
              <a:rPr lang="es-ES" noProof="0" smtClean="0"/>
              <a:t>03/10/2022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7" name="Conector recto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rtlCol="0" anchor="b">
            <a:normAutofit/>
          </a:bodyPr>
          <a:lstStyle/>
          <a:p>
            <a:pPr algn="l"/>
            <a:r>
              <a:rPr lang="es-ES" dirty="0">
                <a:solidFill>
                  <a:srgbClr val="FFFFFF"/>
                </a:solidFill>
              </a:rPr>
              <a:t>Cifrado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2"/>
            <a:ext cx="7501650" cy="612193"/>
          </a:xfrm>
        </p:spPr>
        <p:txBody>
          <a:bodyPr rtlCol="0" anchor="t">
            <a:normAutofit fontScale="92500" lnSpcReduction="10000"/>
          </a:bodyPr>
          <a:lstStyle/>
          <a:p>
            <a:pPr rtl="0"/>
            <a:r>
              <a:rPr lang="es-ES" dirty="0">
                <a:solidFill>
                  <a:srgbClr val="FFFFFF"/>
                </a:solidFill>
              </a:rPr>
              <a:t>Seguridad web y aplicaciones</a:t>
            </a:r>
          </a:p>
          <a:p>
            <a:pPr rtl="0"/>
            <a:r>
              <a:rPr lang="es-ES" dirty="0">
                <a:solidFill>
                  <a:srgbClr val="FFFFFF"/>
                </a:solidFill>
              </a:rPr>
              <a:t>Por: Kitzia María Araujo Pérez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>
            <a:normAutofit/>
          </a:bodyPr>
          <a:lstStyle/>
          <a:p>
            <a:r>
              <a:rPr lang="es-ES" noProof="1"/>
              <a:t>¿Qué es el cifrado?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EFFB327-15D2-2A71-9988-D853486CB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84832"/>
            <a:ext cx="9720073" cy="4023360"/>
          </a:xfrm>
        </p:spPr>
        <p:txBody>
          <a:bodyPr>
            <a:normAutofit/>
          </a:bodyPr>
          <a:lstStyle/>
          <a:p>
            <a:pPr algn="just"/>
            <a:r>
              <a:rPr lang="es-MX" sz="2600" dirty="0"/>
              <a:t>Es la codificación de la información con el fin de defenderse ante ciberataques y ataques de fuerza bruta de manera que los datos sean ilegibles para los usuarios no autorizados. Los datos codificados solo podrán hacerse legibles mediante una clave para descifrarlos.</a:t>
            </a:r>
          </a:p>
        </p:txBody>
      </p:sp>
    </p:spTree>
    <p:extLst>
      <p:ext uri="{BB962C8B-B14F-4D97-AF65-F5344CB8AC3E}">
        <p14:creationId xmlns:p14="http://schemas.microsoft.com/office/powerpoint/2010/main" val="1401741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AE6007F-F316-FCC8-EA3F-EBCD09EC1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6385" y="1921620"/>
            <a:ext cx="3458575" cy="230571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CCEE110-A207-9D0F-0659-CFDE88E0A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Origen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12059F-B7EE-9A60-AE1F-D4461D3181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7040" y="1921620"/>
            <a:ext cx="6949699" cy="4023360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s-MX" sz="2400" dirty="0"/>
              <a:t>El cifrado se practica desde hace más de 4000 años, en prácticas como: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s-MX" sz="2400" dirty="0"/>
              <a:t>Jeroglíficos: técnicamente no es un cifrado, más es considerado como una de las primeras escrituras ocultas.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s-MX" sz="2400" dirty="0" err="1"/>
              <a:t>Atbash</a:t>
            </a:r>
            <a:r>
              <a:rPr lang="es-MX" sz="2400" dirty="0"/>
              <a:t>: un sistema de sustitución de letras usado alrededor del año 600 a.C.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s-MX" sz="2400" dirty="0"/>
              <a:t>Hay una breve referencia en la Ilíada (Belerofonte entrega una carta al rey </a:t>
            </a:r>
            <a:r>
              <a:rPr lang="es-MX" sz="2400" dirty="0" err="1"/>
              <a:t>Ióbates</a:t>
            </a:r>
            <a:r>
              <a:rPr lang="es-MX" sz="2400" dirty="0"/>
              <a:t> de Licia de parte del rey </a:t>
            </a:r>
            <a:r>
              <a:rPr lang="es-MX" sz="2400" dirty="0" err="1"/>
              <a:t>Preto</a:t>
            </a:r>
            <a:r>
              <a:rPr lang="es-MX" sz="2400" dirty="0"/>
              <a:t> de Tirinto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s-MX" sz="2400" dirty="0"/>
              <a:t>Cifrado por transposición: usado por los espartanos, se enrollaba un pergamino sobre una estaca (</a:t>
            </a:r>
            <a:r>
              <a:rPr lang="es-MX" sz="2400" dirty="0" err="1"/>
              <a:t>escítala</a:t>
            </a:r>
            <a:r>
              <a:rPr lang="es-MX" sz="2400" dirty="0"/>
              <a:t>) para ordenar las letras y poder leer el mensaje</a:t>
            </a:r>
          </a:p>
        </p:txBody>
      </p:sp>
      <p:pic>
        <p:nvPicPr>
          <p:cNvPr id="5122" name="Picture 2" descr="Escítala - Wikipedia, la enciclopedia libre">
            <a:extLst>
              <a:ext uri="{FF2B5EF4-FFF2-40B4-BE49-F238E27FC236}">
                <a16:creationId xmlns:a16="http://schemas.microsoft.com/office/drawing/2014/main" id="{E70C62F2-CBA5-625F-8415-E57FFDEC3D6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941" y="3933300"/>
            <a:ext cx="3187461" cy="182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91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146A45-DADA-6442-C85C-8643D08DC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Otros acontecimientos importantes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ADE3CAC-363E-B85B-9ECF-379BAE507B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0" y="2286000"/>
            <a:ext cx="5681473" cy="4023360"/>
          </a:xfrm>
        </p:spPr>
        <p:txBody>
          <a:bodyPr>
            <a:normAutofit fontScale="925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s-MX" dirty="0"/>
              <a:t>Análisis de frecuencia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s-MX" dirty="0"/>
              <a:t>Cifrado de Alberti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s-MX" dirty="0"/>
              <a:t>Rueda de cifrado de Thomas Jefferson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s-MX" dirty="0"/>
              <a:t>Tratado realizado por Auguste </a:t>
            </a:r>
            <a:r>
              <a:rPr lang="es-MX" dirty="0" err="1"/>
              <a:t>Kerckhoffs</a:t>
            </a:r>
            <a:r>
              <a:rPr lang="es-MX" dirty="0"/>
              <a:t> que incluye sus 6 principios básicos de un sistema criptográfico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s-MX" dirty="0"/>
              <a:t>Máquina enigma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s-MX" dirty="0"/>
              <a:t>Desarrollo del algoritmo DES por IBM (1975)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/>
              <a:t>Whitfield Diffie y Martin Hellman </a:t>
            </a:r>
            <a:r>
              <a:rPr lang="en-US" dirty="0" err="1"/>
              <a:t>asentarían</a:t>
            </a:r>
            <a:r>
              <a:rPr lang="en-US" dirty="0"/>
              <a:t> las bases para la </a:t>
            </a:r>
            <a:r>
              <a:rPr lang="en-US" dirty="0" err="1"/>
              <a:t>criptografía</a:t>
            </a:r>
            <a:r>
              <a:rPr lang="en-US" dirty="0"/>
              <a:t> </a:t>
            </a:r>
            <a:r>
              <a:rPr lang="en-US" dirty="0" err="1"/>
              <a:t>asimétrica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1976</a:t>
            </a:r>
            <a:endParaRPr lang="es-MX" dirty="0"/>
          </a:p>
        </p:txBody>
      </p:sp>
      <p:pic>
        <p:nvPicPr>
          <p:cNvPr id="4098" name="Picture 2" descr="Código Enigma, descifrado: el papel de Turing en la Segunda Guerra Mundial">
            <a:extLst>
              <a:ext uri="{FF2B5EF4-FFF2-40B4-BE49-F238E27FC236}">
                <a16:creationId xmlns:a16="http://schemas.microsoft.com/office/drawing/2014/main" id="{9C530E1F-83E8-1563-1BB9-1386F1D425B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445" y="1639300"/>
            <a:ext cx="4160537" cy="234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Jefferson, el criptógrafo |">
            <a:extLst>
              <a:ext uri="{FF2B5EF4-FFF2-40B4-BE49-F238E27FC236}">
                <a16:creationId xmlns:a16="http://schemas.microsoft.com/office/drawing/2014/main" id="{9C02B8B9-CF25-2F64-05E8-FBD853EC9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445" y="3867402"/>
            <a:ext cx="4160537" cy="254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50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1AF8FE-8045-73DF-8E93-771E5ABE0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Tipos de cifrado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39BE34F-2995-0E15-C23D-25C5DA1B54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MX" dirty="0"/>
              <a:t>Simétrico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03E152E-8CEB-6576-5C79-B96C886343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just"/>
            <a:r>
              <a:rPr lang="es-MX" dirty="0"/>
              <a:t>Utiliza una clave para cifrar el texto sin formato y para descifrarlo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705A12B-A7C4-EAF2-10A2-7F2BAD7751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s-MX" dirty="0"/>
              <a:t>Asimétrico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23A8CF4-EE43-13D4-9DEC-768F24AF8D9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algn="just"/>
            <a:r>
              <a:rPr lang="es-MX" dirty="0"/>
              <a:t>Utiliza dos claves asimétricas, siendo una la “clave pública” y la otra la “clave privada”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FD07208-5CCB-8DDA-21DA-3E5133AD92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45" t="35346" r="8872" b="42362"/>
          <a:stretch/>
        </p:blipFill>
        <p:spPr>
          <a:xfrm>
            <a:off x="1024128" y="4072486"/>
            <a:ext cx="4873924" cy="1127604"/>
          </a:xfrm>
          <a:prstGeom prst="rect">
            <a:avLst/>
          </a:prstGeom>
        </p:spPr>
      </p:pic>
      <p:pic>
        <p:nvPicPr>
          <p:cNvPr id="1028" name="Picture 4" descr="Image displaying differences between symmetric and asymmetric encryption">
            <a:extLst>
              <a:ext uri="{FF2B5EF4-FFF2-40B4-BE49-F238E27FC236}">
                <a16:creationId xmlns:a16="http://schemas.microsoft.com/office/drawing/2014/main" id="{653D51EC-E6F7-CAEA-5AE3-88C3A2A124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6" t="65754" r="10187" b="11257"/>
          <a:stretch/>
        </p:blipFill>
        <p:spPr bwMode="auto">
          <a:xfrm>
            <a:off x="6561365" y="4072486"/>
            <a:ext cx="4606507" cy="112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339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308DC5-FB71-1533-C18D-804E45258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Cifrado simétrico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D5547B-CE3F-7A99-820C-CEC4218E42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s-MX" dirty="0"/>
              <a:t>Es útil ya que no se experiencia un retraso significativo al cifrar y descifrar.</a:t>
            </a:r>
          </a:p>
          <a:p>
            <a:pPr algn="just"/>
            <a:r>
              <a:rPr lang="es-MX" dirty="0"/>
              <a:t>Es particularmente valuada por no ser costoso generar una llave fuerte; por tender a tener llaves cortas comparadas con la seguridad que aportan y por ser barato procesar los algoritmos.</a:t>
            </a:r>
          </a:p>
          <a:p>
            <a:pPr algn="just"/>
            <a:r>
              <a:rPr lang="es-MX" dirty="0"/>
              <a:t>Ejemplos: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s-MX" sz="2000" dirty="0"/>
              <a:t>DES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s-MX" sz="2000" dirty="0"/>
              <a:t>Triple DES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s-MX" sz="2000" dirty="0"/>
              <a:t>AES</a:t>
            </a:r>
          </a:p>
          <a:p>
            <a:pPr algn="just"/>
            <a:endParaRPr lang="es-MX" dirty="0"/>
          </a:p>
        </p:txBody>
      </p:sp>
      <p:pic>
        <p:nvPicPr>
          <p:cNvPr id="2050" name="Picture 2" descr="Cifrado: ¿simétrico o asimétrico? | Blog de iordic">
            <a:extLst>
              <a:ext uri="{FF2B5EF4-FFF2-40B4-BE49-F238E27FC236}">
                <a16:creationId xmlns:a16="http://schemas.microsoft.com/office/drawing/2014/main" id="{CA339BF3-16F1-D2FE-8C33-E09B3B0EBAE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995" y="2759281"/>
            <a:ext cx="4754562" cy="1339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202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A0F40F-E1ED-1061-8A2B-820EC11F9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Cifrado asimétrico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55229EF4-F994-512E-EF91-AE843DDA22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24128" y="2472883"/>
            <a:ext cx="4754562" cy="3338408"/>
          </a:xfrm>
          <a:prstGeom prst="rect">
            <a:avLst/>
          </a:prstGeom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E4672B3-74A1-B77B-9A52-472A1F3C187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just"/>
            <a:r>
              <a:rPr lang="es-MX" dirty="0"/>
              <a:t>La clave pública puede ser utilizada por cualquier persona para cifrar un mensaje y enviarlo al destinatario que lo descifra con su clave privada.</a:t>
            </a:r>
          </a:p>
          <a:p>
            <a:pPr algn="just"/>
            <a:r>
              <a:rPr lang="es-MX" dirty="0"/>
              <a:t>Si se encripta con la clave privada del remitente, solo se podrá descifrar con la clave pública del mismo, permitiendo identificar el mensaje.</a:t>
            </a:r>
          </a:p>
          <a:p>
            <a:pPr algn="just"/>
            <a:r>
              <a:rPr lang="es-MX" dirty="0"/>
              <a:t>Debido a que nunca se comparten las claves privadas, es que se considera más seguro</a:t>
            </a:r>
          </a:p>
        </p:txBody>
      </p:sp>
    </p:spTree>
    <p:extLst>
      <p:ext uri="{BB962C8B-B14F-4D97-AF65-F5344CB8AC3E}">
        <p14:creationId xmlns:p14="http://schemas.microsoft.com/office/powerpoint/2010/main" val="3430477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7DD81A-C028-B9A2-75CA-AB7BFA0E9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Gracias por su atención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E1B6F72-B029-5B69-67DF-0FD6B534A0C9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F996A90-3959-8BA8-34EB-523DAC3CD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MX" dirty="0"/>
              <a:t>:D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6E40315F-9B81-2649-F793-27B6A5388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0" b="12960"/>
          <a:stretch>
            <a:fillRect/>
          </a:stretch>
        </p:blipFill>
        <p:spPr bwMode="auto">
          <a:xfrm>
            <a:off x="3721163" y="655636"/>
            <a:ext cx="4746625" cy="326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12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995_TF22378848.potx" id="{85DF5566-E470-4B76-A232-C21C6F80612C}" vid="{69CBCECC-819E-48E2-AFD3-2FC38523383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Integral</Template>
  <TotalTime>59</TotalTime>
  <Words>389</Words>
  <Application>Microsoft Office PowerPoint</Application>
  <PresentationFormat>Panorámica</PresentationFormat>
  <Paragraphs>39</Paragraphs>
  <Slides>8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5" baseType="lpstr">
      <vt:lpstr>Arial</vt:lpstr>
      <vt:lpstr>Calibri</vt:lpstr>
      <vt:lpstr>Tw Cen MT</vt:lpstr>
      <vt:lpstr>Tw Cen MT Condensed</vt:lpstr>
      <vt:lpstr>Wingdings</vt:lpstr>
      <vt:lpstr>Wingdings 3</vt:lpstr>
      <vt:lpstr>Integral</vt:lpstr>
      <vt:lpstr>Cifrado</vt:lpstr>
      <vt:lpstr>¿Qué es el cifrado?</vt:lpstr>
      <vt:lpstr>Origen</vt:lpstr>
      <vt:lpstr>Otros acontecimientos importantes</vt:lpstr>
      <vt:lpstr>Tipos de cifrado</vt:lpstr>
      <vt:lpstr>Cifrado simétrico</vt:lpstr>
      <vt:lpstr>Cifrado asimétrico</vt:lpstr>
      <vt:lpstr>Gracias por su atención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Cifrado</dc:title>
  <dc:creator>Jorge Esteban Araujo Osorio</dc:creator>
  <cp:lastModifiedBy>Jorge Esteban Araujo Osorio</cp:lastModifiedBy>
  <cp:revision>1</cp:revision>
  <dcterms:created xsi:type="dcterms:W3CDTF">2022-10-03T22:05:23Z</dcterms:created>
  <dcterms:modified xsi:type="dcterms:W3CDTF">2022-10-03T23:04:38Z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